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1" r:id="rId1"/>
  </p:sldMasterIdLst>
  <p:notesMasterIdLst>
    <p:notesMasterId r:id="rId27"/>
  </p:notesMasterIdLst>
  <p:sldIdLst>
    <p:sldId id="256" r:id="rId2"/>
    <p:sldId id="1641" r:id="rId3"/>
    <p:sldId id="1654" r:id="rId4"/>
    <p:sldId id="1655" r:id="rId5"/>
    <p:sldId id="1656" r:id="rId6"/>
    <p:sldId id="1657" r:id="rId7"/>
    <p:sldId id="1658" r:id="rId8"/>
    <p:sldId id="1659" r:id="rId9"/>
    <p:sldId id="1660" r:id="rId10"/>
    <p:sldId id="1661" r:id="rId11"/>
    <p:sldId id="1662" r:id="rId12"/>
    <p:sldId id="1663" r:id="rId13"/>
    <p:sldId id="1664" r:id="rId14"/>
    <p:sldId id="1610" r:id="rId15"/>
    <p:sldId id="286" r:id="rId16"/>
    <p:sldId id="1612" r:id="rId17"/>
    <p:sldId id="1613" r:id="rId18"/>
    <p:sldId id="1648" r:id="rId19"/>
    <p:sldId id="1649" r:id="rId20"/>
    <p:sldId id="1642" r:id="rId21"/>
    <p:sldId id="1647" r:id="rId22"/>
    <p:sldId id="1644" r:id="rId23"/>
    <p:sldId id="1645" r:id="rId24"/>
    <p:sldId id="1646" r:id="rId25"/>
    <p:sldId id="165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9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45" autoAdjust="0"/>
    <p:restoredTop sz="64508" autoAdjust="0"/>
  </p:normalViewPr>
  <p:slideViewPr>
    <p:cSldViewPr snapToGrid="0">
      <p:cViewPr varScale="1">
        <p:scale>
          <a:sx n="74" d="100"/>
          <a:sy n="74" d="100"/>
        </p:scale>
        <p:origin x="121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77D5C-53F1-4951-A234-3C289D41FB47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10FD5C-A97B-4A92-8946-4EDB1FCF15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7264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What we’ll cover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we at Sophos have used honeypots to help enhance sales and marketing efforts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could a honeypot be setup in a clients environment</a:t>
            </a:r>
          </a:p>
          <a:p>
            <a:pPr marL="171450" indent="-171450">
              <a:buFontTx/>
              <a:buChar char="-"/>
            </a:pPr>
            <a:r>
              <a:rPr lang="en-GB" dirty="0"/>
              <a:t>A practical hands on ‘how to’ setup a honeypot and hack it.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4951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1748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08657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72945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8491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61524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660881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72441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  <a:p>
            <a:r>
              <a:rPr lang="en-GB" dirty="0"/>
              <a:t>What we’ll cover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we at Sophos have used honeypots to help enhance sales and marketing efforts</a:t>
            </a:r>
          </a:p>
          <a:p>
            <a:pPr marL="171450" indent="-171450">
              <a:buFontTx/>
              <a:buChar char="-"/>
            </a:pPr>
            <a:r>
              <a:rPr lang="en-GB" dirty="0"/>
              <a:t>How could a honeypot be setup in a clients environment</a:t>
            </a:r>
          </a:p>
          <a:p>
            <a:pPr marL="171450" indent="-171450">
              <a:buFontTx/>
              <a:buChar char="-"/>
            </a:pPr>
            <a:r>
              <a:rPr lang="en-GB" dirty="0"/>
              <a:t>A practical hands on ‘how to’ setup a honeypot and hack it.</a:t>
            </a:r>
          </a:p>
          <a:p>
            <a:pPr marL="0" indent="0">
              <a:buFontTx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010FD5C-A97B-4A92-8946-4EDB1FCF152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149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4E65A7-8BF2-4CF8-9629-5ED3744B7C4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4918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931400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16105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234215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106513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279099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508711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defaults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123456 -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dmin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CCTV cameras &amp; routers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 – CCTV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Password – NAS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12345 – Panasonic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Ubnt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ubiquity networks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Root – D-max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cctv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cameras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123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YooSee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CCTV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blank – 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Microtik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routers &amp; Axis/</a:t>
            </a:r>
            <a:r>
              <a:rPr lang="en-GB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Vivotek</a:t>
            </a: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IOT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Raspberry – Raspbian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6E34D68-8857-5A41-94FA-9A368DA3B596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31898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2EC656-5739-4043-87F9-F6684D0B85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D14C55-07EB-4540-9E5E-D43EFF65A7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4E823F-5147-4AF9-B542-5E8142C43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828F41-CF1B-41A0-A2D3-D4D5A2DB1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448DC1-C08B-48EE-9618-C0F8354613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651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11F23-4A73-4351-B801-0E302A5B7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4F0D78-86F7-4722-A9EC-9EFB5FE216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6D2141-B655-4822-8320-B4A8292A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62536-5904-4721-B12A-0CD29CD2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C899E-6F6A-42FF-A1A9-A830886A0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61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92A0E8B-DF08-4206-A915-F55E9D94F2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E37D96-7CE8-4B49-8E25-4DDA5A44DE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22B57C-268E-4E75-963F-F6EE1D0E6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39C858-A00E-4C17-BE2F-D066282B98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25D184-4C02-4AEB-9A55-B42E1BF1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6147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rans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2002632"/>
            <a:ext cx="10515600" cy="2852737"/>
          </a:xfrm>
        </p:spPr>
        <p:txBody>
          <a:bodyPr anchor="ctr">
            <a:normAutofit/>
          </a:bodyPr>
          <a:lstStyle>
            <a:lvl1pPr algn="ctr">
              <a:defRPr sz="4800" cap="none" baseline="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8481" y="6129917"/>
            <a:ext cx="1795514" cy="303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9355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02E24-37DE-4E34-BD1A-DC648CE3C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9F564-6218-4B13-B99C-92B5B4A574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A12160-7A8D-4D39-8253-A3FF1FCE4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449B9A-C2A7-4638-8E5B-FA2FDE16B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D37CC9-B1A6-4620-A602-F5CA84818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472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F2E68-A8B4-4C82-85C2-6797E242B9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BB84FF-A7A9-41C6-B24D-62F75AE6C4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CC1AE-20C7-468C-B984-5EA3788449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3A2331-2DE2-4B3B-A2A4-99D7ECE2D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22925-DD1A-4C04-BC39-69527A4C40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592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7039D-84BF-4547-9D44-41015A374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D94F4-7B5E-46B2-9961-5283E2821A4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1965AF-8779-434F-987B-557DCD6629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890CA6-E02A-4AF4-BE6B-EE0283C69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F3ABBF-3E26-437B-838C-A576CA9AD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5774AB-5824-49FD-A2ED-91C3DE94C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86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4C4DC5-63E7-4A44-AFFD-F41F3A866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7469A-F4FE-4C9A-BB06-9A7F650812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40C684-9253-4533-8A1A-AB14C5CDF1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0B78997-39B0-4BB3-886B-1B3F80489A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6F7E6B-5BA0-4E60-8090-524DC8CD45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2952CF-F7F0-43C8-873C-5E3D9998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D55B91B-DEE1-42A0-8868-20B3917DF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9EB6E3-FF97-4F05-AD95-BC727D552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4446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505FA-1F43-409D-B7F5-F82F291AE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A0084C-7BB3-4E74-88E4-B63D3DB32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81683D7-19EA-4567-92B3-D80BDE071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DD84C0-113C-4BDD-991D-37E2B0381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556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94738D-F2BE-4BF5-A864-741050DA9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1F03CC-6646-44CF-9C3A-0BC796190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D4FDF-5FD4-4BD8-9D68-B530A4553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49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94B26-C2D1-4565-9AAE-ECFB6625C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697F4-7CB9-4A80-9F09-47815B72BB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2CDBF3-FD3E-437E-89CE-F204E75F2E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59763F-1344-42AF-AAE3-21F430DD0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9E2D63-2D1B-470F-B939-F1E2BC8A8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77099F-E68D-4EDE-81CF-9913FA9F98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143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857D8-56C5-4A1B-B8A4-51ED4478D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DEE7D6-8257-4FA3-A5FA-FB311F2A34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240F72-CEE1-4FD8-A64E-5B04841642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9B4F58-746F-4D73-9242-60B385B9BF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62D2CC-AFFE-4B7C-BBA6-2FA51CD4F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BB1EF3-D214-473C-A4F2-2D3F8B1FA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2071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2FB493-38FF-466C-9FC2-D1DF3B65D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9F3F73-8529-4478-AC56-881527C3E0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0B30BB-80F2-470E-BBFE-93058A5C69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E62177-BC34-43BB-8B35-245CFEAD13FB}" type="datetimeFigureOut">
              <a:rPr lang="en-US" smtClean="0"/>
              <a:t>27-Jun-19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3D4F0-1156-4426-95BD-D043E8270B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0ED4F-F43A-4C7D-A65D-87B72A137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C50457-3306-4492-B498-3126DDD80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2313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  <p:sldLayoutId id="214748371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ixabay.com/get/55e3dc434f53a414f6d1867dda6d49214b6ac3e45657714e702879d293/phishing-3390518_1920.jpg">
            <a:extLst>
              <a:ext uri="{FF2B5EF4-FFF2-40B4-BE49-F238E27FC236}">
                <a16:creationId xmlns:a16="http://schemas.microsoft.com/office/drawing/2014/main" id="{6C536543-1883-41D5-B123-BD53FF59F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B3EC49-A576-489D-96B6-F2E49E780F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3C905-94DF-46C0-BFA4-B92DE2AAE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186" y="2255967"/>
            <a:ext cx="9144000" cy="1009248"/>
          </a:xfrm>
        </p:spPr>
        <p:txBody>
          <a:bodyPr>
            <a:normAutofit fontScale="90000"/>
          </a:bodyPr>
          <a:lstStyle/>
          <a:p>
            <a:r>
              <a:rPr lang="en-US" sz="67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Sweet Temptations</a:t>
            </a:r>
            <a:r>
              <a:rPr lang="en-US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How To Catch the Hackers</a:t>
            </a:r>
            <a:r>
              <a:rPr lang="en-GB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54765-DFC2-4B7B-9EB5-8892CF92F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05845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Matt Boddy @</a:t>
            </a:r>
            <a:r>
              <a:rPr lang="en-GB" dirty="0" err="1">
                <a:solidFill>
                  <a:schemeClr val="bg1"/>
                </a:solidFill>
              </a:rPr>
              <a:t>infosecBoddy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1FF26-4EF6-4DD2-948F-625623685D99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AAC22B-7032-4D89-846C-3C09C70DB9B5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DE8CD-9EA9-40F7-8055-67E15EC8FA1A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5265-0D78-4639-8D36-5EB8C07FE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373" y="3265215"/>
            <a:ext cx="678305" cy="6783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E890C-38C7-4EAE-AF80-7E6BA77FE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678" y="3368918"/>
            <a:ext cx="467872" cy="461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B2890-2468-42FE-A41B-07205A45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82" y="4096331"/>
            <a:ext cx="2064207" cy="56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7749905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postgres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1,748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6629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passwords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56E3468-EA83-4BBE-909C-82154220A0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3631953"/>
              </p:ext>
            </p:extLst>
          </p:nvPr>
        </p:nvGraphicFramePr>
        <p:xfrm>
          <a:off x="3258204" y="1606350"/>
          <a:ext cx="6011920" cy="4621243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3005960">
                  <a:extLst>
                    <a:ext uri="{9D8B030D-6E8A-4147-A177-3AD203B41FA5}">
                      <a16:colId xmlns:a16="http://schemas.microsoft.com/office/drawing/2014/main" val="88929943"/>
                    </a:ext>
                  </a:extLst>
                </a:gridCol>
                <a:gridCol w="3005960">
                  <a:extLst>
                    <a:ext uri="{9D8B030D-6E8A-4147-A177-3AD203B41FA5}">
                      <a16:colId xmlns:a16="http://schemas.microsoft.com/office/drawing/2014/main" val="3911589427"/>
                    </a:ext>
                  </a:extLst>
                </a:gridCol>
              </a:tblGrid>
              <a:tr h="4231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Password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301701883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123456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15,735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889213480"/>
                  </a:ext>
                </a:extLst>
              </a:tr>
              <a:tr h="420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12,605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82797107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9,583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404963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password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9,034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8769497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7,145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8754920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6,137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5735981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5,767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94912136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5,433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82288359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3,248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604076993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raspberry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1,808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44212764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5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passwords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56E3468-EA83-4BBE-909C-82154220A0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341092"/>
              </p:ext>
            </p:extLst>
          </p:nvPr>
        </p:nvGraphicFramePr>
        <p:xfrm>
          <a:off x="3258204" y="1606350"/>
          <a:ext cx="6011920" cy="4621243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3005960">
                  <a:extLst>
                    <a:ext uri="{9D8B030D-6E8A-4147-A177-3AD203B41FA5}">
                      <a16:colId xmlns:a16="http://schemas.microsoft.com/office/drawing/2014/main" val="88929943"/>
                    </a:ext>
                  </a:extLst>
                </a:gridCol>
                <a:gridCol w="3005960">
                  <a:extLst>
                    <a:ext uri="{9D8B030D-6E8A-4147-A177-3AD203B41FA5}">
                      <a16:colId xmlns:a16="http://schemas.microsoft.com/office/drawing/2014/main" val="3911589427"/>
                    </a:ext>
                  </a:extLst>
                </a:gridCol>
              </a:tblGrid>
              <a:tr h="4231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Password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301701883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123456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15,735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889213480"/>
                  </a:ext>
                </a:extLst>
              </a:tr>
              <a:tr h="420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admin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12,605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82797107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9,583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404963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password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9,034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8769497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7,145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8754920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6,137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5735981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5,767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94912136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5,433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82288359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3,248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604076993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raspberry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1,808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44212764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311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passwords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756E3468-EA83-4BBE-909C-82154220A0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2763853"/>
              </p:ext>
            </p:extLst>
          </p:nvPr>
        </p:nvGraphicFramePr>
        <p:xfrm>
          <a:off x="3258204" y="1606350"/>
          <a:ext cx="6011920" cy="4621243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3005960">
                  <a:extLst>
                    <a:ext uri="{9D8B030D-6E8A-4147-A177-3AD203B41FA5}">
                      <a16:colId xmlns:a16="http://schemas.microsoft.com/office/drawing/2014/main" val="88929943"/>
                    </a:ext>
                  </a:extLst>
                </a:gridCol>
                <a:gridCol w="3005960">
                  <a:extLst>
                    <a:ext uri="{9D8B030D-6E8A-4147-A177-3AD203B41FA5}">
                      <a16:colId xmlns:a16="http://schemas.microsoft.com/office/drawing/2014/main" val="3911589427"/>
                    </a:ext>
                  </a:extLst>
                </a:gridCol>
              </a:tblGrid>
              <a:tr h="423108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Password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301701883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123456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15,735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889213480"/>
                  </a:ext>
                </a:extLst>
              </a:tr>
              <a:tr h="42012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12,605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82797107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1234</a:t>
                      </a:r>
                      <a:endParaRPr lang="en-US" sz="2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9,583</a:t>
                      </a:r>
                      <a:endParaRPr lang="en-US" sz="2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404963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password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9,034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8769497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7,145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875492095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6,137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573598158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5,767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194912136"/>
                  </a:ext>
                </a:extLst>
              </a:tr>
              <a:tr h="401876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123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5,433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282288359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3,248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3604076993"/>
                  </a:ext>
                </a:extLst>
              </a:tr>
              <a:tr h="48243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raspberry</a:t>
                      </a:r>
                      <a:endParaRPr lang="en-US" sz="24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1,808</a:t>
                      </a:r>
                      <a:endParaRPr lang="en-US" sz="24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46480" marR="46480" marT="0" marB="0"/>
                </a:tc>
                <a:extLst>
                  <a:ext uri="{0D108BD9-81ED-4DB2-BD59-A6C34878D82A}">
                    <a16:rowId xmlns:a16="http://schemas.microsoft.com/office/drawing/2014/main" val="2442127645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787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7ABC8DFE-8195-4E4D-B41C-89CA52A0BB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1A3D3B05-A005-4E53-A1F7-5E92728620D0}"/>
              </a:ext>
            </a:extLst>
          </p:cNvPr>
          <p:cNvSpPr/>
          <p:nvPr/>
        </p:nvSpPr>
        <p:spPr>
          <a:xfrm>
            <a:off x="-641131" y="-283779"/>
            <a:ext cx="13779062" cy="7441324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288716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What is a honeypot? – Low interaction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3A3B63-FC84-D441-93DA-22E1D65F3F14}"/>
              </a:ext>
            </a:extLst>
          </p:cNvPr>
          <p:cNvCxnSpPr>
            <a:cxnSpLocks/>
          </p:cNvCxnSpPr>
          <p:nvPr/>
        </p:nvCxnSpPr>
        <p:spPr>
          <a:xfrm>
            <a:off x="1292097" y="3921307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A5EBBC-EA17-5744-9543-FB71D4E910B5}"/>
              </a:ext>
            </a:extLst>
          </p:cNvPr>
          <p:cNvCxnSpPr>
            <a:cxnSpLocks/>
          </p:cNvCxnSpPr>
          <p:nvPr/>
        </p:nvCxnSpPr>
        <p:spPr>
          <a:xfrm>
            <a:off x="1292097" y="2887168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6572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A9CCD-F450-44F2-A63E-C87F1087A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loginDemo1">
            <a:hlinkClick r:id="" action="ppaction://media"/>
            <a:extLst>
              <a:ext uri="{FF2B5EF4-FFF2-40B4-BE49-F238E27FC236}">
                <a16:creationId xmlns:a16="http://schemas.microsoft.com/office/drawing/2014/main" id="{A39DB3B6-BB21-4830-9EA4-63C44CBB6D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-1"/>
            <a:ext cx="12192000" cy="6859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76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2887169"/>
            <a:ext cx="9607807" cy="1034138"/>
          </a:xfrm>
        </p:spPr>
        <p:txBody>
          <a:bodyPr>
            <a:normAutofit fontScale="90000"/>
          </a:bodyPr>
          <a:lstStyle/>
          <a:p>
            <a:r>
              <a:rPr lang="en-US" dirty="0"/>
              <a:t>What is a honeypot? – High interaction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D3A3B63-FC84-D441-93DA-22E1D65F3F14}"/>
              </a:ext>
            </a:extLst>
          </p:cNvPr>
          <p:cNvCxnSpPr>
            <a:cxnSpLocks/>
          </p:cNvCxnSpPr>
          <p:nvPr/>
        </p:nvCxnSpPr>
        <p:spPr>
          <a:xfrm>
            <a:off x="1292097" y="3921307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DA5EBBC-EA17-5744-9543-FB71D4E910B5}"/>
              </a:ext>
            </a:extLst>
          </p:cNvPr>
          <p:cNvCxnSpPr>
            <a:cxnSpLocks/>
          </p:cNvCxnSpPr>
          <p:nvPr/>
        </p:nvCxnSpPr>
        <p:spPr>
          <a:xfrm>
            <a:off x="1292097" y="2887168"/>
            <a:ext cx="9607806" cy="0"/>
          </a:xfrm>
          <a:prstGeom prst="line">
            <a:avLst/>
          </a:prstGeom>
          <a:ln>
            <a:solidFill>
              <a:schemeClr val="accent3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5871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B2FF99-9D89-47B5-8D2F-5A5B1B9BC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BDA9C-0978-EE47-B544-15FE77EDF278}" type="slidenum">
              <a:rPr lang="en-US" smtClean="0"/>
              <a:t>17</a:t>
            </a:fld>
            <a:endParaRPr lang="en-US"/>
          </a:p>
        </p:txBody>
      </p:sp>
      <p:pic>
        <p:nvPicPr>
          <p:cNvPr id="4" name="interactiveHoneypot1">
            <a:hlinkClick r:id="" action="ppaction://media"/>
            <a:extLst>
              <a:ext uri="{FF2B5EF4-FFF2-40B4-BE49-F238E27FC236}">
                <a16:creationId xmlns:a16="http://schemas.microsoft.com/office/drawing/2014/main" id="{4B2AAF2F-2DA7-482A-A2F3-B37721E3A8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475779" cy="6854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511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7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55e3dc434f53a414f6d1867dda6d49214b6ac3e45657714e70287cdd9e/phishing-3390518_1920.jpg">
            <a:extLst>
              <a:ext uri="{FF2B5EF4-FFF2-40B4-BE49-F238E27FC236}">
                <a16:creationId xmlns:a16="http://schemas.microsoft.com/office/drawing/2014/main" id="{7CE37A63-6837-4ACB-8732-7CB1FFFD0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76DF32-DC87-4BF8-A86E-D49BA8F30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0D5A5-8A6B-44D9-A026-0FBF55A3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How can a honeypot be used in a clients environment?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53484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80CF8-BAEC-4228-9118-06F86E308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4735" y="640081"/>
            <a:ext cx="3377183" cy="3708895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4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An enterprise network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4B8A32-2D90-41A4-A7FB-B5C0483B4D7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92" r="2" b="2"/>
          <a:stretch/>
        </p:blipFill>
        <p:spPr>
          <a:xfrm>
            <a:off x="20" y="10"/>
            <a:ext cx="7534636" cy="685799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4C79DBB8-02D9-4E94-A978-BFB6BD9DE4BF}"/>
              </a:ext>
            </a:extLst>
          </p:cNvPr>
          <p:cNvSpPr/>
          <p:nvPr/>
        </p:nvSpPr>
        <p:spPr>
          <a:xfrm>
            <a:off x="-355600" y="5181600"/>
            <a:ext cx="7765796" cy="1778000"/>
          </a:xfrm>
          <a:prstGeom prst="ellipse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EAFAB97-5C45-48EE-B5F6-9C1017156416}"/>
              </a:ext>
            </a:extLst>
          </p:cNvPr>
          <p:cNvSpPr/>
          <p:nvPr/>
        </p:nvSpPr>
        <p:spPr>
          <a:xfrm>
            <a:off x="5035296" y="1041400"/>
            <a:ext cx="1879600" cy="1778000"/>
          </a:xfrm>
          <a:prstGeom prst="ellipse">
            <a:avLst/>
          </a:prstGeom>
          <a:noFill/>
          <a:ln w="698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602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0678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pixabay.com/get/55e3dc434f53a414f6d1867dda6d49214b6ac3e45657714e70287cdd9e/phishing-3390518_1920.jpg">
            <a:extLst>
              <a:ext uri="{FF2B5EF4-FFF2-40B4-BE49-F238E27FC236}">
                <a16:creationId xmlns:a16="http://schemas.microsoft.com/office/drawing/2014/main" id="{7CE37A63-6837-4ACB-8732-7CB1FFFD01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76DF32-DC87-4BF8-A86E-D49BA8F30BF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0D5A5-8A6B-44D9-A026-0FBF55A3E6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we’ll be setting 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06263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75FEC28-293A-4EBC-B0D5-AF0CA8030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4105" y="802955"/>
            <a:ext cx="4977976" cy="1454051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000000"/>
                </a:solidFill>
              </a:rPr>
              <a:t>Prerequisites</a:t>
            </a:r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710670-838D-4EED-B768-EC3E0EA188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0574" y="2421682"/>
            <a:ext cx="4977578" cy="363928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000" dirty="0">
                <a:solidFill>
                  <a:srgbClr val="000000"/>
                </a:solidFill>
              </a:rPr>
              <a:t>Please make sure that you’ve got all of the following installed.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Python 3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Python 3 IDE (I’m using IDLE)</a:t>
            </a:r>
          </a:p>
          <a:p>
            <a:r>
              <a:rPr lang="en-GB" sz="2000" dirty="0">
                <a:solidFill>
                  <a:srgbClr val="000000"/>
                </a:solidFill>
              </a:rPr>
              <a:t>A means to SSH (Putty, </a:t>
            </a:r>
            <a:r>
              <a:rPr lang="en-GB" sz="2000" dirty="0" err="1">
                <a:solidFill>
                  <a:srgbClr val="000000"/>
                </a:solidFill>
              </a:rPr>
              <a:t>Powershell</a:t>
            </a:r>
            <a:r>
              <a:rPr lang="en-GB" sz="2000" dirty="0">
                <a:solidFill>
                  <a:srgbClr val="000000"/>
                </a:solidFill>
              </a:rPr>
              <a:t>, Mac command line, Bash etc.)</a:t>
            </a:r>
          </a:p>
          <a:p>
            <a:r>
              <a:rPr lang="en-GB" sz="2000" dirty="0">
                <a:solidFill>
                  <a:srgbClr val="000000"/>
                </a:solidFill>
              </a:rPr>
              <a:t>pip</a:t>
            </a:r>
          </a:p>
          <a:p>
            <a:endParaRPr lang="en-US" sz="2000" dirty="0">
              <a:solidFill>
                <a:srgbClr val="000000"/>
              </a:solidFill>
            </a:endParaRPr>
          </a:p>
        </p:txBody>
      </p:sp>
      <p:pic>
        <p:nvPicPr>
          <p:cNvPr id="8" name="Graphic 7" descr="PY">
            <a:extLst>
              <a:ext uri="{FF2B5EF4-FFF2-40B4-BE49-F238E27FC236}">
                <a16:creationId xmlns:a16="http://schemas.microsoft.com/office/drawing/2014/main" id="{454A903F-210F-47F6-9D52-0E7ACAB566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818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6"/>
            <a:ext cx="3651467" cy="167660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700"/>
              <a:t>1. SSH Honeypot in Azure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8106B3-189E-4AD9-99DA-BADF49D9176E}"/>
              </a:ext>
            </a:extLst>
          </p:cNvPr>
          <p:cNvSpPr txBox="1"/>
          <p:nvPr/>
        </p:nvSpPr>
        <p:spPr>
          <a:xfrm>
            <a:off x="648931" y="2438400"/>
            <a:ext cx="3651466" cy="37854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For the duration of this session, you have a virtual Ubuntu server hosted in Azure.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Follow printed instructions to setup your honeypot!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Lock your honeypot down so that it can only be logged into by one relatively basic username and password combo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390B957-172F-4BF6-A870-1C047F8F5C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5" r="2874" b="1"/>
          <a:stretch/>
        </p:blipFill>
        <p:spPr>
          <a:xfrm>
            <a:off x="4639056" y="10"/>
            <a:ext cx="75529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4186728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5364" y="663443"/>
            <a:ext cx="6604258" cy="103121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2. Enumerating a honeypot!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D07572-01AE-44CB-8A99-831915EBE14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/>
          </a:blip>
          <a:srcRect t="4315" r="56977" b="-2"/>
          <a:stretch/>
        </p:blipFill>
        <p:spPr>
          <a:xfrm>
            <a:off x="2793871" y="2807412"/>
            <a:ext cx="6604257" cy="3387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25180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DB648-73C3-4C2E-99AB-8B3DFBA9F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29878" y="1237304"/>
            <a:ext cx="6132244" cy="1096331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400" kern="1200" dirty="0">
                <a:solidFill>
                  <a:srgbClr val="303030"/>
                </a:solidFill>
                <a:latin typeface="+mj-lt"/>
                <a:ea typeface="+mj-ea"/>
                <a:cs typeface="+mj-cs"/>
              </a:rPr>
              <a:t>3. Brute force attack a honeypot!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4052496-36F9-4700-9BE6-1A76E95613E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/>
          </a:blip>
          <a:srcRect l="-36" t="-280" r="20072" b="2440"/>
          <a:stretch/>
        </p:blipFill>
        <p:spPr>
          <a:xfrm>
            <a:off x="0" y="2954986"/>
            <a:ext cx="14109087" cy="3903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76165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pixabay.com/get/55e3dc434f53a414f6d1867dda6d49214b6ac3e45657714e702879d293/phishing-3390518_1920.jpg">
            <a:extLst>
              <a:ext uri="{FF2B5EF4-FFF2-40B4-BE49-F238E27FC236}">
                <a16:creationId xmlns:a16="http://schemas.microsoft.com/office/drawing/2014/main" id="{6C536543-1883-41D5-B123-BD53FF59F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5B3EC49-A576-489D-96B6-F2E49E780F4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alpha val="6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C3C905-94DF-46C0-BFA4-B92DE2AAEA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45186" y="2255967"/>
            <a:ext cx="9144000" cy="1009248"/>
          </a:xfrm>
        </p:spPr>
        <p:txBody>
          <a:bodyPr>
            <a:normAutofit fontScale="90000"/>
          </a:bodyPr>
          <a:lstStyle/>
          <a:p>
            <a:r>
              <a:rPr lang="en-US" sz="67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Sweet Temptations</a:t>
            </a:r>
            <a:r>
              <a:rPr lang="en-US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: How To Catch the Hackers</a:t>
            </a:r>
            <a:r>
              <a:rPr lang="en-GB" sz="6600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endParaRPr lang="en-US" sz="6600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8054765-DFC2-4B7B-9EB5-8892CF92F2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05845"/>
            <a:ext cx="9144000" cy="1655762"/>
          </a:xfrm>
        </p:spPr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Matt Boddy @</a:t>
            </a:r>
            <a:r>
              <a:rPr lang="en-GB" dirty="0" err="1">
                <a:solidFill>
                  <a:schemeClr val="bg1"/>
                </a:solidFill>
              </a:rPr>
              <a:t>infosecBoddy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A81FF26-4EF6-4DD2-948F-625623685D99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6AAC22B-7032-4D89-846C-3C09C70DB9B5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0FDE8CD-9EA9-40F7-8055-67E15EC8FA1A}"/>
              </a:ext>
            </a:extLst>
          </p:cNvPr>
          <p:cNvSpPr/>
          <p:nvPr/>
        </p:nvSpPr>
        <p:spPr>
          <a:xfrm>
            <a:off x="5974813" y="3512781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 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EEC5265-0D78-4639-8D36-5EB8C07FE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2373" y="3265215"/>
            <a:ext cx="678305" cy="6783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34E890C-38C7-4EAE-AF80-7E6BA77FE0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40678" y="3368918"/>
            <a:ext cx="467872" cy="4618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E7B2890-2468-42FE-A41B-07205A454C7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5082" y="4096331"/>
            <a:ext cx="2064207" cy="560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6757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4228515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root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5,211,644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016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0824947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admin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47,816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127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8660797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user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6,345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51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904863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ubnt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5,469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666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684105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ubuntu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2,585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486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3617331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effectLst/>
                        </a:rPr>
                        <a:t>nagios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2,520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pi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2,217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69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https://pixabay.com/get/e836b40c2cf6023ed1534705fb0938c9bd22ffd41cb4134196f9c97aa6/hummel-1353423_1920.jpg">
            <a:extLst>
              <a:ext uri="{FF2B5EF4-FFF2-40B4-BE49-F238E27FC236}">
                <a16:creationId xmlns:a16="http://schemas.microsoft.com/office/drawing/2014/main" id="{32590DE7-4992-4F76-A2C8-B5178385F6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40221" y="-40182"/>
            <a:ext cx="14378152" cy="6904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B095C15-A503-465A-B066-D29E655E89E8}"/>
              </a:ext>
            </a:extLst>
          </p:cNvPr>
          <p:cNvSpPr/>
          <p:nvPr/>
        </p:nvSpPr>
        <p:spPr>
          <a:xfrm>
            <a:off x="-609601" y="-210207"/>
            <a:ext cx="13747531" cy="73152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2096" y="351059"/>
            <a:ext cx="9607807" cy="1034138"/>
          </a:xfrm>
        </p:spPr>
        <p:txBody>
          <a:bodyPr>
            <a:normAutofit/>
          </a:bodyPr>
          <a:lstStyle/>
          <a:p>
            <a:r>
              <a:rPr lang="en-US" dirty="0">
                <a:latin typeface="+mj-lt"/>
              </a:rPr>
              <a:t>Default usernames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294967295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02BDA9C-0978-EE47-B544-15FE77EDF278}" type="slidenum">
              <a:rPr kumimoji="0" lang="en-US" sz="1800" b="0" i="0" u="none" strike="noStrike" kern="1200" cap="none" spc="0" normalizeH="0" baseline="0" noProof="0" smtClean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5A5A5A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93753FAD-33AC-4240-A6C2-029054A6D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0194774"/>
              </p:ext>
            </p:extLst>
          </p:nvPr>
        </p:nvGraphicFramePr>
        <p:xfrm>
          <a:off x="3421117" y="2085675"/>
          <a:ext cx="5055476" cy="3526451"/>
        </p:xfrm>
        <a:graphic>
          <a:graphicData uri="http://schemas.openxmlformats.org/drawingml/2006/table">
            <a:tbl>
              <a:tblPr firstRow="1" firstCol="1" bandRow="1">
                <a:tableStyleId>{5202B0CA-FC54-4496-8BCA-5EF66A818D29}</a:tableStyleId>
              </a:tblPr>
              <a:tblGrid>
                <a:gridCol w="1816669">
                  <a:extLst>
                    <a:ext uri="{9D8B030D-6E8A-4147-A177-3AD203B41FA5}">
                      <a16:colId xmlns:a16="http://schemas.microsoft.com/office/drawing/2014/main" val="3964189758"/>
                    </a:ext>
                  </a:extLst>
                </a:gridCol>
                <a:gridCol w="3238807">
                  <a:extLst>
                    <a:ext uri="{9D8B030D-6E8A-4147-A177-3AD203B41FA5}">
                      <a16:colId xmlns:a16="http://schemas.microsoft.com/office/drawing/2014/main" val="2463904984"/>
                    </a:ext>
                  </a:extLst>
                </a:gridCol>
              </a:tblGrid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effectLst/>
                        </a:rPr>
                        <a:t>Username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Login attempt count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987439251"/>
                  </a:ext>
                </a:extLst>
              </a:tr>
              <a:tr h="446969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root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5,211,644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4249014165"/>
                  </a:ext>
                </a:extLst>
              </a:tr>
              <a:tr h="461377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admin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47,816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75284582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user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6,345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582529554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ubnt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5,469</a:t>
                      </a:r>
                      <a:endParaRPr lang="en-US" sz="180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2364155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ubuntu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2,585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84873714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nagios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2,520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1609528587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pi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effectLst/>
                        </a:rPr>
                        <a:t>2,217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2639510789"/>
                  </a:ext>
                </a:extLst>
              </a:tr>
              <a:tr h="343413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postgres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</a:rPr>
                        <a:t>1,748</a:t>
                      </a:r>
                      <a:endParaRPr lang="en-US" sz="1800" dirty="0">
                        <a:solidFill>
                          <a:schemeClr val="bg2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3181" marR="63181" marT="0" marB="0"/>
                </a:tc>
                <a:extLst>
                  <a:ext uri="{0D108BD9-81ED-4DB2-BD59-A6C34878D82A}">
                    <a16:rowId xmlns:a16="http://schemas.microsoft.com/office/drawing/2014/main" val="3177624289"/>
                  </a:ext>
                </a:extLst>
              </a:tr>
            </a:tbl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EC2663-AD43-46CE-A6B2-732EEA470E7F}"/>
              </a:ext>
            </a:extLst>
          </p:cNvPr>
          <p:cNvSpPr txBox="1"/>
          <p:nvPr/>
        </p:nvSpPr>
        <p:spPr>
          <a:xfrm>
            <a:off x="1959521" y="6312606"/>
            <a:ext cx="82729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Taken from 10 honeypots over a 30 day period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3189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</TotalTime>
  <Words>1203</Words>
  <Application>Microsoft Office PowerPoint</Application>
  <PresentationFormat>Widescreen</PresentationFormat>
  <Paragraphs>418</Paragraphs>
  <Slides>25</Slides>
  <Notes>17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Calibri Light</vt:lpstr>
      <vt:lpstr>Times New Roman</vt:lpstr>
      <vt:lpstr>Office Theme</vt:lpstr>
      <vt:lpstr>Sweet Temptations: How To Catch the Hackers </vt:lpstr>
      <vt:lpstr>PowerPoint Presentation</vt:lpstr>
      <vt:lpstr>Default usernames</vt:lpstr>
      <vt:lpstr>Default usernames</vt:lpstr>
      <vt:lpstr>Default usernames</vt:lpstr>
      <vt:lpstr>Default usernames</vt:lpstr>
      <vt:lpstr>Default usernames</vt:lpstr>
      <vt:lpstr>Default usernames</vt:lpstr>
      <vt:lpstr>Default usernames</vt:lpstr>
      <vt:lpstr>Default usernames</vt:lpstr>
      <vt:lpstr>Default passwords</vt:lpstr>
      <vt:lpstr>Default passwords</vt:lpstr>
      <vt:lpstr>Default passwords</vt:lpstr>
      <vt:lpstr>What is a honeypot? – Low interaction</vt:lpstr>
      <vt:lpstr>PowerPoint Presentation</vt:lpstr>
      <vt:lpstr>What is a honeypot? – High interaction</vt:lpstr>
      <vt:lpstr>PowerPoint Presentation</vt:lpstr>
      <vt:lpstr>How can a honeypot be used in a clients environment?</vt:lpstr>
      <vt:lpstr>An enterprise network</vt:lpstr>
      <vt:lpstr>What we’ll be setting up</vt:lpstr>
      <vt:lpstr>Prerequisites</vt:lpstr>
      <vt:lpstr>1. SSH Honeypot in Azure</vt:lpstr>
      <vt:lpstr>2. Enumerating a honeypot!</vt:lpstr>
      <vt:lpstr>3. Brute force attack a honeypot!</vt:lpstr>
      <vt:lpstr>Sweet Temptations: How To Catch the Hackers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Sweet Temptations: How To Catch the Hackers </dc:title>
  <dc:creator>Matthew Boddy</dc:creator>
  <cp:lastModifiedBy>Matthew Boddy</cp:lastModifiedBy>
  <cp:revision>1</cp:revision>
  <dcterms:created xsi:type="dcterms:W3CDTF">2019-06-27T14:01:12Z</dcterms:created>
  <dcterms:modified xsi:type="dcterms:W3CDTF">2019-06-27T14:05:59Z</dcterms:modified>
</cp:coreProperties>
</file>